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9"/>
  </p:notesMasterIdLst>
  <p:sldIdLst>
    <p:sldId id="256" r:id="rId2"/>
    <p:sldId id="258" r:id="rId3"/>
    <p:sldId id="259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685800" marR="0" indent="-2286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1188718" marR="0" indent="-274318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16764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21336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25908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30480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35052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3962400" marR="0" indent="-304800" algn="ctr" defTabSz="914400" rtl="0" fontAlgn="auto" latinLnBrk="0" hangingPunct="0">
      <a:lnSpc>
        <a:spcPct val="140000"/>
      </a:lnSpc>
      <a:spcBef>
        <a:spcPts val="1000"/>
      </a:spcBef>
      <a:spcAft>
        <a:spcPts val="0"/>
      </a:spcAft>
      <a:buClrTx/>
      <a:buSzPct val="100000"/>
      <a:buFontTx/>
      <a:buChar char="•"/>
      <a:tabLst/>
      <a:defRPr kumimoji="0" sz="2400" b="0" i="1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DDDDDD"/>
              </a:solidFill>
              <a:prstDash val="solid"/>
              <a:round/>
            </a:ln>
          </a:left>
          <a:right>
            <a:ln w="12700" cap="flat">
              <a:solidFill>
                <a:srgbClr val="DDDDDD"/>
              </a:solidFill>
              <a:prstDash val="solid"/>
              <a:round/>
            </a:ln>
          </a:right>
          <a:top>
            <a:ln w="12700" cap="flat">
              <a:solidFill>
                <a:srgbClr val="DDDDDD"/>
              </a:solidFill>
              <a:prstDash val="solid"/>
              <a:round/>
            </a:ln>
          </a:top>
          <a:bottom>
            <a:ln w="127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DDDDDD"/>
              </a:solidFill>
              <a:prstDash val="solid"/>
              <a:round/>
            </a:ln>
          </a:insideH>
          <a:insideV>
            <a:ln w="12700" cap="flat">
              <a:solidFill>
                <a:srgbClr val="DDDDDD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lumOff val="20196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125998"/>
              </a:solidFill>
              <a:prstDash val="solid"/>
              <a:round/>
            </a:ln>
          </a:left>
          <a:right>
            <a:ln w="12700" cap="flat">
              <a:solidFill>
                <a:srgbClr val="125998"/>
              </a:solidFill>
              <a:prstDash val="solid"/>
              <a:round/>
            </a:ln>
          </a:right>
          <a:top>
            <a:ln w="12700" cap="flat">
              <a:solidFill>
                <a:srgbClr val="125998"/>
              </a:solidFill>
              <a:prstDash val="solid"/>
              <a:miter lim="400000"/>
            </a:ln>
          </a:top>
          <a:bottom>
            <a:ln w="38100" cap="flat">
              <a:solidFill>
                <a:srgbClr val="DDDDDD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125998"/>
              </a:solidFill>
              <a:prstDash val="solid"/>
              <a:round/>
            </a:ln>
          </a:insideV>
        </a:tcBdr>
        <a:fill>
          <a:solidFill>
            <a:srgbClr val="1F6FB9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7"/>
    <p:restoredTop sz="94755"/>
  </p:normalViewPr>
  <p:slideViewPr>
    <p:cSldViewPr snapToGrid="0" snapToObjects="1">
      <p:cViewPr varScale="1">
        <p:scale>
          <a:sx n="92" d="100"/>
          <a:sy n="92" d="100"/>
        </p:scale>
        <p:origin x="8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445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8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7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1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1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dar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48802" y="2790906"/>
            <a:ext cx="7294396" cy="546653"/>
          </a:xfrm>
          <a:prstGeom prst="rect">
            <a:avLst/>
          </a:prstGeom>
        </p:spPr>
        <p:txBody>
          <a:bodyPr anchor="b"/>
          <a:lstStyle>
            <a:lvl1pPr algn="ctr">
              <a:defRPr sz="3200" b="0" i="0">
                <a:solidFill>
                  <a:schemeClr val="bg1"/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dark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14A2D8"/>
              </a:buClr>
              <a:defRPr sz="21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01863"/>
            <a:ext cx="10515600" cy="546653"/>
          </a:xfrm>
          <a:prstGeom prst="rect">
            <a:avLst/>
          </a:prstGeom>
        </p:spPr>
        <p:txBody>
          <a:bodyPr anchor="b"/>
          <a:lstStyle>
            <a:lvl1pPr algn="l">
              <a:defRPr sz="3200" b="0" i="0">
                <a:solidFill>
                  <a:schemeClr val="bg1"/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193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579" y="1908313"/>
            <a:ext cx="7732843" cy="1669777"/>
          </a:xfrm>
          <a:prstGeom prst="rect">
            <a:avLst/>
          </a:prstGeom>
        </p:spPr>
        <p:txBody>
          <a:bodyPr anchor="b"/>
          <a:lstStyle>
            <a:lvl1pPr algn="ctr">
              <a:defRPr sz="2800" b="0" i="1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9579" y="3578090"/>
            <a:ext cx="7732843" cy="3180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48802" y="2790906"/>
            <a:ext cx="7294396" cy="546653"/>
          </a:xfrm>
          <a:prstGeom prst="rect">
            <a:avLst/>
          </a:prstGeom>
        </p:spPr>
        <p:txBody>
          <a:bodyPr anchor="b"/>
          <a:lstStyle>
            <a:lvl1pPr algn="ctr"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2pPr>
            <a:lvl3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3pPr>
            <a:lvl4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4pPr>
            <a:lvl5pPr>
              <a:buClr>
                <a:srgbClr val="14A2D8"/>
              </a:buClr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001863"/>
            <a:ext cx="10515600" cy="546653"/>
          </a:xfrm>
          <a:prstGeom prst="rect">
            <a:avLst/>
          </a:prstGeom>
        </p:spPr>
        <p:txBody>
          <a:bodyPr anchor="b"/>
          <a:lstStyle>
            <a:lvl1pPr algn="l"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579" y="1908313"/>
            <a:ext cx="7732843" cy="1669777"/>
          </a:xfrm>
          <a:prstGeom prst="rect">
            <a:avLst/>
          </a:prstGeom>
        </p:spPr>
        <p:txBody>
          <a:bodyPr anchor="b"/>
          <a:lstStyle>
            <a:lvl1pPr algn="ctr">
              <a:defRPr sz="2800" b="0" i="1">
                <a:solidFill>
                  <a:schemeClr val="tx1">
                    <a:lumMod val="75000"/>
                    <a:lumOff val="25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9579" y="3578090"/>
            <a:ext cx="7732843" cy="31805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 Slab" charset="0"/>
                <a:ea typeface="Roboto Slab" charset="0"/>
                <a:cs typeface="Roboto Slab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604" y="6278367"/>
            <a:ext cx="1902792" cy="5084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4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hite_full.pdf"/>
          <p:cNvPicPr>
            <a:picLocks noChangeAspect="1"/>
          </p:cNvPicPr>
          <p:nvPr userDrawn="1"/>
        </p:nvPicPr>
        <p:blipFill>
          <a:blip r:embed="rId11">
            <a:extLst/>
          </a:blip>
          <a:stretch>
            <a:fillRect/>
          </a:stretch>
        </p:blipFill>
        <p:spPr>
          <a:xfrm>
            <a:off x="5268532" y="6407399"/>
            <a:ext cx="1654937" cy="23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29209"/>
          </a:xfrm>
          <a:prstGeom prst="rect">
            <a:avLst/>
          </a:prstGeom>
          <a:solidFill>
            <a:srgbClr val="14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7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7" r:id="rId3"/>
    <p:sldLayoutId id="2147483676" r:id="rId4"/>
    <p:sldLayoutId id="2147483673" r:id="rId5"/>
    <p:sldLayoutId id="2147483674" r:id="rId6"/>
    <p:sldLayoutId id="2147483675" r:id="rId7"/>
    <p:sldLayoutId id="2147483677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Administrate / </a:t>
            </a:r>
            <a:r>
              <a:rPr lang="en-US" dirty="0" err="1"/>
              <a:t>GoToTraining</a:t>
            </a:r>
            <a:r>
              <a:rPr lang="en-US" dirty="0"/>
              <a:t> Integration</a:t>
            </a:r>
          </a:p>
        </p:txBody>
      </p:sp>
    </p:spTree>
    <p:extLst>
      <p:ext uri="{BB962C8B-B14F-4D97-AF65-F5344CB8AC3E}">
        <p14:creationId xmlns:p14="http://schemas.microsoft.com/office/powerpoint/2010/main" val="30510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Events » Events » Add</a:t>
            </a:r>
          </a:p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Creates Session Schedule</a:t>
            </a:r>
          </a:p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Adds one or more Students</a:t>
            </a:r>
          </a:p>
          <a:p>
            <a:r>
              <a:rPr lang="en-GB" dirty="0">
                <a:latin typeface="Fira Sans Light" charset="0"/>
                <a:ea typeface="Fira Sans Light" charset="0"/>
                <a:cs typeface="Fira Sans Light" charset="0"/>
              </a:rPr>
              <a:t>A</a:t>
            </a:r>
            <a:r>
              <a:rPr lang="en-US" dirty="0" err="1">
                <a:latin typeface="Fira Sans Light" charset="0"/>
                <a:ea typeface="Fira Sans Light" charset="0"/>
                <a:cs typeface="Fira Sans Light" charset="0"/>
              </a:rPr>
              <a:t>dds</a:t>
            </a:r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 Instructors and Administrators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Administrator Creates Class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1" r="14111" b="32132"/>
          <a:stretch/>
        </p:blipFill>
        <p:spPr>
          <a:xfrm>
            <a:off x="4807670" y="1548516"/>
            <a:ext cx="6546130" cy="43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Click Sync to </a:t>
            </a:r>
            <a:r>
              <a:rPr lang="en-US" dirty="0" err="1">
                <a:latin typeface="Fira Sans Light" charset="0"/>
                <a:ea typeface="Fira Sans Light" charset="0"/>
                <a:cs typeface="Fira Sans Light" charset="0"/>
              </a:rPr>
              <a:t>GoToTraining</a:t>
            </a: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  <a:p>
            <a:pPr marL="0" indent="0">
              <a:buNone/>
            </a:pPr>
            <a:endParaRPr lang="en-GB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Administrator Syncs Event with </a:t>
            </a:r>
            <a:r>
              <a:rPr lang="en-US" dirty="0" err="1"/>
              <a:t>GoToTraining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6F9FB-F407-314B-B28C-396064422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00" y="1360766"/>
            <a:ext cx="7016585" cy="466211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5400000">
            <a:off x="10796979" y="3207575"/>
            <a:ext cx="584462" cy="3840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1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Training is instantly created in </a:t>
            </a:r>
            <a:r>
              <a:rPr lang="en-US" dirty="0" err="1">
                <a:latin typeface="Fira Sans Light" charset="0"/>
                <a:ea typeface="Fira Sans Light" charset="0"/>
                <a:cs typeface="Fira Sans Light" charset="0"/>
              </a:rPr>
              <a:t>GoToTraining</a:t>
            </a: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Students are added to the training in </a:t>
            </a:r>
            <a:r>
              <a:rPr lang="en-US" dirty="0" err="1">
                <a:latin typeface="Fira Sans Light" charset="0"/>
                <a:ea typeface="Fira Sans Light" charset="0"/>
                <a:cs typeface="Fira Sans Light" charset="0"/>
              </a:rPr>
              <a:t>GoToTraining</a:t>
            </a: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This step can be repeated to add additional students at a later date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Administrator Receives Instant Feedback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8970D3-D0C9-2540-BFAE-C1BA6A58A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0" y="1675187"/>
            <a:ext cx="6757124" cy="451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4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 err="1">
                <a:latin typeface="Fira Sans Light" charset="0"/>
                <a:ea typeface="Fira Sans Light" charset="0"/>
                <a:cs typeface="Fira Sans Light" charset="0"/>
              </a:rPr>
              <a:t>GoToTraining</a:t>
            </a:r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 Organizer link and passcode are provided</a:t>
            </a:r>
          </a:p>
          <a:p>
            <a:pPr marL="0" indent="0">
              <a:buNone/>
            </a:pP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 is Updated With </a:t>
            </a:r>
            <a:r>
              <a:rPr lang="en-US" dirty="0" err="1"/>
              <a:t>GoToTraining</a:t>
            </a:r>
            <a:r>
              <a:rPr lang="en-US" dirty="0"/>
              <a:t> Organizer Login Details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5F6DE-D01D-7840-B64F-04A688AFC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89" y="1757194"/>
            <a:ext cx="7406868" cy="422051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8964755" y="3867452"/>
            <a:ext cx="584462" cy="3840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5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Unique </a:t>
            </a:r>
            <a:r>
              <a:rPr lang="en-US" dirty="0" err="1">
                <a:latin typeface="Fira Sans Light" charset="0"/>
                <a:ea typeface="Fira Sans Light" charset="0"/>
                <a:cs typeface="Fira Sans Light" charset="0"/>
              </a:rPr>
              <a:t>GoToTraining</a:t>
            </a:r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 Login link for each student is provided</a:t>
            </a:r>
          </a:p>
          <a:p>
            <a:pPr marL="0" indent="0">
              <a:buNone/>
            </a:pPr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Are Updated With Personal </a:t>
            </a:r>
            <a:r>
              <a:rPr lang="en-US" dirty="0" err="1"/>
              <a:t>GoToTraining</a:t>
            </a:r>
            <a:r>
              <a:rPr lang="en-US" dirty="0"/>
              <a:t> Student Login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F5FCF-2F61-B246-A015-AE0BBBE2F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507" y="1629960"/>
            <a:ext cx="7480079" cy="455642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0071633" y="4313321"/>
            <a:ext cx="584462" cy="38403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3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35052"/>
            <a:ext cx="3969470" cy="4351338"/>
          </a:xfrm>
        </p:spPr>
        <p:txBody>
          <a:bodyPr/>
          <a:lstStyle/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Can be merged into scheduled triggers (e.g. 2 days before event start)</a:t>
            </a:r>
          </a:p>
          <a:p>
            <a:r>
              <a:rPr lang="en-US" dirty="0">
                <a:latin typeface="Fira Sans Light" charset="0"/>
                <a:ea typeface="Fira Sans Light" charset="0"/>
                <a:cs typeface="Fira Sans Light" charset="0"/>
              </a:rPr>
              <a:t>Also works with Ad-Hoc emails (e.g. the student loses the email)</a:t>
            </a:r>
          </a:p>
          <a:p>
            <a:endParaRPr lang="en-US" dirty="0">
              <a:latin typeface="Fira Sans Light" charset="0"/>
              <a:ea typeface="Fira Sans Light" charset="0"/>
              <a:cs typeface="Fira Sans Light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Administrator Can Send Branded Emails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01417-B6AF-5B42-9CBE-587617A4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70" y="1546471"/>
            <a:ext cx="7093594" cy="46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76703"/>
      </p:ext>
    </p:extLst>
  </p:cSld>
  <p:clrMapOvr>
    <a:masterClrMapping/>
  </p:clrMapOvr>
</p:sld>
</file>

<file path=ppt/theme/theme1.xml><?xml version="1.0" encoding="utf-8"?>
<a:theme xmlns:a="http://schemas.openxmlformats.org/drawingml/2006/main" name="Administr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/>
      <a:lstStyle>
        <a:defPPr>
          <a:defRPr sz="1600" b="1" i="0" dirty="0" smtClean="0">
            <a:latin typeface="Roboto Slab Light" charset="0"/>
            <a:ea typeface="Roboto Slab Light" charset="0"/>
            <a:cs typeface="Roboto Slab 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s_template" id="{78FF79AF-C9BB-C740-9955-71F0607107D3}" vid="{A63A7B7A-1218-0443-8212-9E1586B19F68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4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4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400" b="0" i="1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5266</Template>
  <TotalTime>60</TotalTime>
  <Words>139</Words>
  <Application>Microsoft Macintosh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Fira Sans Light</vt:lpstr>
      <vt:lpstr>Roboto Light</vt:lpstr>
      <vt:lpstr>Roboto Slab</vt:lpstr>
      <vt:lpstr>Roboto Slab Light</vt:lpstr>
      <vt:lpstr>Administrate</vt:lpstr>
      <vt:lpstr>Administrate / GoToTraining Integration</vt:lpstr>
      <vt:lpstr>Training Administrator Creates Class</vt:lpstr>
      <vt:lpstr>Training Administrator Syncs Event with GoToTraining</vt:lpstr>
      <vt:lpstr>Training Administrator Receives Instant Feedback</vt:lpstr>
      <vt:lpstr>Event is Updated With GoToTraining Organizer Login Details</vt:lpstr>
      <vt:lpstr>Students Are Updated With Personal GoToTraining Student Login Details</vt:lpstr>
      <vt:lpstr>Administrator Can Send Branded Emails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Administrate / CloudShare Integration</dc:title>
  <dc:creator>Nathaniel Smith</dc:creator>
  <cp:lastModifiedBy>Troy Michels</cp:lastModifiedBy>
  <cp:revision>14</cp:revision>
  <dcterms:created xsi:type="dcterms:W3CDTF">2017-10-11T15:26:51Z</dcterms:created>
  <dcterms:modified xsi:type="dcterms:W3CDTF">2018-01-29T18:23:00Z</dcterms:modified>
</cp:coreProperties>
</file>